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50"/>
  </p:notesMasterIdLst>
  <p:sldIdLst>
    <p:sldId id="256" r:id="rId2"/>
    <p:sldId id="330" r:id="rId3"/>
    <p:sldId id="340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7" r:id="rId20"/>
    <p:sldId id="356" r:id="rId21"/>
    <p:sldId id="358" r:id="rId22"/>
    <p:sldId id="360" r:id="rId23"/>
    <p:sldId id="359" r:id="rId24"/>
    <p:sldId id="361" r:id="rId25"/>
    <p:sldId id="362" r:id="rId26"/>
    <p:sldId id="363" r:id="rId27"/>
    <p:sldId id="384" r:id="rId28"/>
    <p:sldId id="364" r:id="rId29"/>
    <p:sldId id="386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77" r:id="rId38"/>
    <p:sldId id="378" r:id="rId39"/>
    <p:sldId id="372" r:id="rId40"/>
    <p:sldId id="373" r:id="rId41"/>
    <p:sldId id="374" r:id="rId42"/>
    <p:sldId id="375" r:id="rId43"/>
    <p:sldId id="379" r:id="rId44"/>
    <p:sldId id="380" r:id="rId45"/>
    <p:sldId id="381" r:id="rId46"/>
    <p:sldId id="382" r:id="rId47"/>
    <p:sldId id="383" r:id="rId48"/>
    <p:sldId id="37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1yaVETCo2nRrplb2DAEJFg==" hashData="PZGqBGQjfiJyPWdPqNpXHT7JRfKXDuj6IOvTgubFLL19QSkbdIEov0wlyu3oIhzsQdY/qiK6PxZrMMEGQBXc/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103" autoAdjust="0"/>
  </p:normalViewPr>
  <p:slideViewPr>
    <p:cSldViewPr snapToGrid="0">
      <p:cViewPr varScale="1">
        <p:scale>
          <a:sx n="70" d="100"/>
          <a:sy n="70" d="100"/>
        </p:scale>
        <p:origin x="5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508B8-715A-4559-B7F0-5A93E183B5E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B404-1FE3-4076-94EA-C9204CCFD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6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Redshift uses Massively Parallel Processing (MPP) technology to process massive volumes of data at lightning speeds</a:t>
            </a:r>
            <a:r>
              <a:rPr lang="en-US" baseline="0" dirty="0" smtClean="0"/>
              <a:t> &amp; </a:t>
            </a:r>
            <a:r>
              <a:rPr lang="en-US" dirty="0" smtClean="0"/>
              <a:t>costs a fraction of the cost of other data platforms.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03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02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54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00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61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Recommendation : use delimited files 1 </a:t>
            </a:r>
            <a:r>
              <a:rPr lang="en-US" dirty="0" err="1" smtClean="0"/>
              <a:t>mb</a:t>
            </a:r>
            <a:r>
              <a:rPr lang="en-US" dirty="0" smtClean="0"/>
              <a:t> to 1 </a:t>
            </a:r>
            <a:r>
              <a:rPr lang="en-US" dirty="0" err="1" smtClean="0"/>
              <a:t>gb</a:t>
            </a:r>
            <a:r>
              <a:rPr lang="en-US" dirty="0" smtClean="0"/>
              <a:t> after </a:t>
            </a:r>
            <a:r>
              <a:rPr lang="en-US" dirty="0" err="1" smtClean="0"/>
              <a:t>Gzip</a:t>
            </a:r>
            <a:r>
              <a:rPr lang="en-US" baseline="0" dirty="0" smtClean="0"/>
              <a:t> compression.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51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62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35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47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19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4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19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System tables are not included in automated or manual cluster backups (snapshots). STL system views retain seven days of log history.</a:t>
            </a:r>
          </a:p>
          <a:p>
            <a:r>
              <a:rPr lang="en-US" dirty="0" smtClean="0"/>
              <a:t>There are two classes of visibility for data in system tables and views: visible to users and visible to </a:t>
            </a:r>
            <a:r>
              <a:rPr lang="en-US" dirty="0" err="1" smtClean="0"/>
              <a:t>superusers</a:t>
            </a:r>
            <a:r>
              <a:rPr lang="en-US" dirty="0" smtClean="0"/>
              <a:t>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99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19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6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24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15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8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: every row in that table for the column (distribution</a:t>
            </a:r>
            <a:r>
              <a:rPr lang="en-US" baseline="0" dirty="0" smtClean="0"/>
              <a:t> key column)</a:t>
            </a:r>
            <a:r>
              <a:rPr lang="en-US" dirty="0" smtClean="0"/>
              <a:t>, take the value &gt; hash</a:t>
            </a:r>
            <a:r>
              <a:rPr lang="en-US" baseline="0" dirty="0" smtClean="0"/>
              <a:t> it &gt; module (slices in the cluster) &gt; entire row lands in that slice.</a:t>
            </a:r>
          </a:p>
          <a:p>
            <a:r>
              <a:rPr lang="en-US" baseline="0" dirty="0" smtClean="0"/>
              <a:t>All : make entire copy of table on every node (used for small tables i.e. &lt; 3 million records).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34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62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3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6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34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/>
          <p:cNvSpPr>
            <a:spLocks noGrp="1"/>
          </p:cNvSpPr>
          <p:nvPr>
            <p:ph type="pic" sz="quarter" idx="22"/>
          </p:nvPr>
        </p:nvSpPr>
        <p:spPr>
          <a:xfrm>
            <a:off x="380960" y="1047749"/>
            <a:ext cx="6290733" cy="550545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  <a:endParaRPr lang="pl-PL" noProof="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42"/>
          </p:nvPr>
        </p:nvSpPr>
        <p:spPr>
          <a:xfrm>
            <a:off x="6896100" y="1047750"/>
            <a:ext cx="5080000" cy="54959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4407407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08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79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487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8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827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2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46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84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56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7" r:id="rId5"/>
    <p:sldLayoutId id="2147483731" r:id="rId6"/>
    <p:sldLayoutId id="2147483732" r:id="rId7"/>
    <p:sldLayoutId id="2147483733" r:id="rId8"/>
    <p:sldLayoutId id="2147483736" r:id="rId9"/>
    <p:sldLayoutId id="2147483734" r:id="rId10"/>
    <p:sldLayoutId id="2147483735" r:id="rId11"/>
    <p:sldLayoutId id="214748374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amazon-redshift-utils/blob/master/src/AdminScripts/predicate_columns.sql" TargetMode="External"/><Relationship Id="rId2" Type="http://schemas.openxmlformats.org/officeDocument/2006/relationships/hyperlink" Target="https://github.com/awslabs/amazon-redshift-utils/blob/master/src/AdminScripts/filter_used.sql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repost.aws/knowledge-center/redshift-vacuum-reclaim-disk-space" TargetMode="External"/><Relationship Id="rId3" Type="http://schemas.openxmlformats.org/officeDocument/2006/relationships/hyperlink" Target="https://aws.amazon.com/blogs/big-data/amazon-redshift-engineerings-advanced-table-design-playbook-distribution-styles-and-distribution-keys/" TargetMode="External"/><Relationship Id="rId7" Type="http://schemas.openxmlformats.org/officeDocument/2006/relationships/hyperlink" Target="https://github.com/awslabs/amazon-redshift-utils/blob/master/src/AnalyzeVacuumUtility/README.md" TargetMode="External"/><Relationship Id="rId2" Type="http://schemas.openxmlformats.org/officeDocument/2006/relationships/hyperlink" Target="https://aws.amazon.com/blogs/big-data/amazon-redshift-engineerings-advanced-table-design-playbook-preamble-prerequisites-and-prioritization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post.aws/search/knowledge-center?globalSearch=redshift" TargetMode="External"/><Relationship Id="rId5" Type="http://schemas.openxmlformats.org/officeDocument/2006/relationships/hyperlink" Target="https://github.com/awslabs/amazon-redshift-utils/tree/master/src/AnalyzeVacuumUtility" TargetMode="External"/><Relationship Id="rId4" Type="http://schemas.openxmlformats.org/officeDocument/2006/relationships/hyperlink" Target="https://repost.aws/knowledge-center/prevent-locks-blocking-queries-redshif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>
            <a:extLst>
              <a:ext uri="{FF2B5EF4-FFF2-40B4-BE49-F238E27FC236}">
                <a16:creationId xmlns:a16="http://schemas.microsoft.com/office/drawing/2014/main" xmlns="" id="{ACCA59DE-FAD3-46F2-9518-89829B2AD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93" b="13169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4" name="Rectangle 8">
            <a:extLst>
              <a:ext uri="{FF2B5EF4-FFF2-40B4-BE49-F238E27FC236}">
                <a16:creationId xmlns:a16="http://schemas.microsoft.com/office/drawing/2014/main" xmlns="" id="{0B4FB531-34DA-4777-9BD5-5B885DC381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730A94-A234-4D60-8710-447EA3CF2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800" dirty="0" smtClean="0">
                <a:solidFill>
                  <a:srgbClr val="FFFFFF"/>
                </a:solidFill>
              </a:rPr>
              <a:t>AWS Redshift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832C7A0-1235-4589-9C6E-CA59AC2E0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Welcome</a:t>
            </a:r>
          </a:p>
        </p:txBody>
      </p:sp>
      <p:cxnSp>
        <p:nvCxnSpPr>
          <p:cNvPr id="25" name="Straight Connector 10">
            <a:extLst>
              <a:ext uri="{FF2B5EF4-FFF2-40B4-BE49-F238E27FC236}">
                <a16:creationId xmlns:a16="http://schemas.microsoft.com/office/drawing/2014/main" xmlns="" id="{D5B557D3-D7B4-404B-84A1-9BD182BE5B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5">
            <a:extLst>
              <a:ext uri="{FF2B5EF4-FFF2-40B4-BE49-F238E27FC236}">
                <a16:creationId xmlns:a16="http://schemas.microsoft.com/office/drawing/2014/main" xmlns="" id="{47AB282D-2293-4A4F-9737-6E2D4735AFB7}"/>
              </a:ext>
            </a:extLst>
          </p:cNvPr>
          <p:cNvSpPr/>
          <p:nvPr/>
        </p:nvSpPr>
        <p:spPr>
          <a:xfrm>
            <a:off x="666269" y="5479668"/>
            <a:ext cx="2474705" cy="562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8" t="7517" r="34778" b="35917"/>
          <a:stretch/>
        </p:blipFill>
        <p:spPr>
          <a:xfrm>
            <a:off x="9826452" y="4961505"/>
            <a:ext cx="1727137" cy="185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84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267" y="500514"/>
            <a:ext cx="1057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Columnar architecture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5267" y="1078029"/>
            <a:ext cx="3715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table test_data (</a:t>
            </a:r>
          </a:p>
          <a:p>
            <a:r>
              <a:rPr lang="en-US" dirty="0"/>
              <a:t>	</a:t>
            </a:r>
            <a:r>
              <a:rPr lang="en-US" dirty="0" smtClean="0"/>
              <a:t>id int –customer_id</a:t>
            </a:r>
          </a:p>
          <a:p>
            <a:r>
              <a:rPr lang="en-US" dirty="0"/>
              <a:t>	</a:t>
            </a:r>
            <a:r>
              <a:rPr lang="en-US" dirty="0" smtClean="0"/>
              <a:t>,loc char(3) –location</a:t>
            </a:r>
          </a:p>
          <a:p>
            <a:r>
              <a:rPr lang="en-US" dirty="0"/>
              <a:t>	</a:t>
            </a:r>
            <a:r>
              <a:rPr lang="en-US" dirty="0" smtClean="0"/>
              <a:t>,dt date –date );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800536"/>
              </p:ext>
            </p:extLst>
          </p:nvPr>
        </p:nvGraphicFramePr>
        <p:xfrm>
          <a:off x="5900285" y="827771"/>
          <a:ext cx="3744228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4401"/>
                <a:gridCol w="1029903"/>
                <a:gridCol w="1799924"/>
              </a:tblGrid>
              <a:tr h="29916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loc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9167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SFO</a:t>
                      </a:r>
                      <a:endParaRPr lang="en-IN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2023-11-20</a:t>
                      </a:r>
                      <a:endParaRPr lang="en-IN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299167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JFK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2023-11-20</a:t>
                      </a:r>
                      <a:endParaRPr lang="en-IN" dirty="0" smtClean="0"/>
                    </a:p>
                  </a:txBody>
                  <a:tcPr/>
                </a:tc>
              </a:tr>
              <a:tr h="299167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SFO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2023-07-01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9167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JFK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2023-08-02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041685"/>
              </p:ext>
            </p:extLst>
          </p:nvPr>
        </p:nvGraphicFramePr>
        <p:xfrm>
          <a:off x="790341" y="3395489"/>
          <a:ext cx="1115461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54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9142"/>
              </p:ext>
            </p:extLst>
          </p:nvPr>
        </p:nvGraphicFramePr>
        <p:xfrm>
          <a:off x="2107398" y="3374634"/>
          <a:ext cx="1115461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54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loc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541300"/>
              </p:ext>
            </p:extLst>
          </p:nvPr>
        </p:nvGraphicFramePr>
        <p:xfrm>
          <a:off x="3426059" y="3384259"/>
          <a:ext cx="1115461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54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63402" y="3147462"/>
            <a:ext cx="4090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min(</a:t>
            </a:r>
            <a:r>
              <a:rPr lang="en-US" dirty="0" err="1" smtClean="0"/>
              <a:t>dt</a:t>
            </a:r>
            <a:r>
              <a:rPr lang="en-US" dirty="0" smtClean="0"/>
              <a:t>) from test_data;</a:t>
            </a:r>
            <a:endParaRPr lang="en-US" dirty="0"/>
          </a:p>
          <a:p>
            <a:r>
              <a:rPr lang="en-US" dirty="0" smtClean="0"/>
              <a:t>Scan blocks of relevant column.</a:t>
            </a:r>
          </a:p>
          <a:p>
            <a:endParaRPr lang="en-US" dirty="0"/>
          </a:p>
          <a:p>
            <a:r>
              <a:rPr lang="en-US" dirty="0" smtClean="0"/>
              <a:t>If it was row based storage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Need to read everything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Unnecessary I/O</a:t>
            </a:r>
            <a:endParaRPr lang="en-IN" dirty="0"/>
          </a:p>
        </p:txBody>
      </p:sp>
      <p:cxnSp>
        <p:nvCxnSpPr>
          <p:cNvPr id="10" name="Straight Arrow Connector 9"/>
          <p:cNvCxnSpPr>
            <a:endCxn id="7" idx="3"/>
          </p:cNvCxnSpPr>
          <p:nvPr/>
        </p:nvCxnSpPr>
        <p:spPr>
          <a:xfrm flipH="1">
            <a:off x="4541520" y="3724977"/>
            <a:ext cx="829377" cy="400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9015" y="5101389"/>
            <a:ext cx="1116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Compression : Allows more data to be stored in cluster</a:t>
            </a:r>
          </a:p>
          <a:p>
            <a:r>
              <a:rPr lang="en-US" dirty="0"/>
              <a:t>	 </a:t>
            </a:r>
            <a:r>
              <a:rPr lang="en-US" dirty="0" smtClean="0"/>
              <a:t>       By default, COPY automatically analyzes and compresses data on first load</a:t>
            </a:r>
          </a:p>
          <a:p>
            <a:r>
              <a:rPr lang="en-US" dirty="0"/>
              <a:t>	</a:t>
            </a:r>
            <a:r>
              <a:rPr lang="en-US" dirty="0" smtClean="0"/>
              <a:t>        Analyze compression is a built-in command that finds optimal compression for each column.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3933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266" y="1078029"/>
            <a:ext cx="102027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table test_data (</a:t>
            </a:r>
          </a:p>
          <a:p>
            <a:r>
              <a:rPr lang="en-US" dirty="0"/>
              <a:t>	</a:t>
            </a:r>
            <a:r>
              <a:rPr lang="en-US" dirty="0" smtClean="0"/>
              <a:t>id int –customer_id  </a:t>
            </a:r>
            <a:r>
              <a:rPr lang="en-US" smtClean="0"/>
              <a:t>ENCODE Az64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,loc char(3) –location ENCODE BYTEDICT</a:t>
            </a:r>
          </a:p>
          <a:p>
            <a:r>
              <a:rPr lang="en-US" dirty="0"/>
              <a:t>	</a:t>
            </a:r>
            <a:r>
              <a:rPr lang="en-US" dirty="0" smtClean="0"/>
              <a:t>,dt date –date              ENCODE RUNLENGTH);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efficient compression is due to storing same data type in columnar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Columns can grow and shrink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Reduces storage requirements and I/O.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New Encoding type: AZ64</a:t>
            </a:r>
          </a:p>
          <a:p>
            <a:r>
              <a:rPr lang="en-US" dirty="0" smtClean="0"/>
              <a:t>Amazon’s proprietary compression encoding algorithm designed to achieve a high compression ratio &amp; improved query processing.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2591" t="57536" r="24094" b="33478"/>
          <a:stretch/>
        </p:blipFill>
        <p:spPr>
          <a:xfrm>
            <a:off x="985893" y="4771348"/>
            <a:ext cx="9852152" cy="149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7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0139" y="1337912"/>
            <a:ext cx="110401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Best Practices in terms of compression:</a:t>
            </a:r>
          </a:p>
          <a:p>
            <a:endParaRPr lang="en-US" dirty="0"/>
          </a:p>
          <a:p>
            <a:r>
              <a:rPr lang="en-US" dirty="0" smtClean="0"/>
              <a:t>Apply compression to all tables.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Use AZ64 for INT, SMALLINT, BIGINT, TIMESTAMP, TIMESTAMPTZ, DATE, NUMERIC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Use LZO/ZSTD FOR VARCHAR/CHAR.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smtClean="0"/>
              <a:t>Use ANALYZE COMPRESSION command to find optimal compression.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RAW(no compression) for sparse columns &amp; small tables.</a:t>
            </a:r>
          </a:p>
          <a:p>
            <a:endParaRPr lang="en-US" dirty="0"/>
          </a:p>
          <a:p>
            <a:r>
              <a:rPr lang="en-US" dirty="0" smtClean="0"/>
              <a:t>Changing column encoding requires a table rebuild.</a:t>
            </a:r>
          </a:p>
          <a:p>
            <a:endParaRPr lang="en-US" dirty="0"/>
          </a:p>
          <a:p>
            <a:r>
              <a:rPr lang="en-US" dirty="0" smtClean="0"/>
              <a:t>Verify columns are compressed:</a:t>
            </a:r>
          </a:p>
          <a:p>
            <a:r>
              <a:rPr lang="en-US" b="1" dirty="0" smtClean="0"/>
              <a:t>SELECT “column", type, encoding FROM PG_TABLE_DEF WHERE tablename = ‘test_data’;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8634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9389" y="644893"/>
            <a:ext cx="109054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Blocks</a:t>
            </a:r>
          </a:p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529389" y="1078029"/>
            <a:ext cx="10395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Column data is persisted to 1 MB immutable blocks.</a:t>
            </a:r>
          </a:p>
          <a:p>
            <a:r>
              <a:rPr lang="en-US" dirty="0" smtClean="0"/>
              <a:t>Blocks are individually encoded with 1 to 13 encodings.</a:t>
            </a:r>
          </a:p>
          <a:p>
            <a:r>
              <a:rPr lang="en-US" dirty="0" smtClean="0"/>
              <a:t>A full block can contain millions of values.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29389" y="2481714"/>
            <a:ext cx="109054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Zonemaps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529389" y="2956691"/>
            <a:ext cx="103952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Achieve elimination of unnecessary I/O</a:t>
            </a:r>
          </a:p>
          <a:p>
            <a:r>
              <a:rPr lang="en-US" dirty="0" smtClean="0"/>
              <a:t>To determine which blocks will read of disk at query time.</a:t>
            </a:r>
          </a:p>
          <a:p>
            <a:r>
              <a:rPr lang="en-US" dirty="0" smtClean="0"/>
              <a:t>In-memory block metadata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Contains per-block min and max values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All blocks automatically have zone maps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Effectively prunes blocks that cannot contain data for a given query.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64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9389" y="644893"/>
            <a:ext cx="109054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 sorting</a:t>
            </a:r>
          </a:p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529389" y="1078029"/>
            <a:ext cx="103952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Makes queries faster by increasing the effectiveness of Zonemaps &amp; reduces I/O.</a:t>
            </a:r>
          </a:p>
          <a:p>
            <a:r>
              <a:rPr lang="en-US" dirty="0" smtClean="0"/>
              <a:t>Enables range-restricted scans to prune blocks by leveraging zone maps.</a:t>
            </a:r>
          </a:p>
          <a:p>
            <a:r>
              <a:rPr lang="en-US" dirty="0" smtClean="0"/>
              <a:t>Achieved by ‘SORTKEY’ defined on one of the columns as per distribution strategy.</a:t>
            </a:r>
          </a:p>
          <a:p>
            <a:endParaRPr lang="en-US" dirty="0"/>
          </a:p>
          <a:p>
            <a:r>
              <a:rPr lang="en-US" dirty="0" smtClean="0"/>
              <a:t>Optimal ‘SORTKEY’ depends on factors such as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Querying patterns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Business requirements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Data profile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9389" y="3975233"/>
            <a:ext cx="582328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table test_data (</a:t>
            </a:r>
          </a:p>
          <a:p>
            <a:r>
              <a:rPr lang="en-US" dirty="0"/>
              <a:t>	id int –customer_id</a:t>
            </a:r>
          </a:p>
          <a:p>
            <a:r>
              <a:rPr lang="en-US" dirty="0"/>
              <a:t>	,loc char(3) –location</a:t>
            </a:r>
          </a:p>
          <a:p>
            <a:r>
              <a:rPr lang="en-US" dirty="0"/>
              <a:t>	,dt date –date </a:t>
            </a:r>
            <a:endParaRPr lang="en-US" dirty="0" smtClean="0"/>
          </a:p>
          <a:p>
            <a:r>
              <a:rPr lang="en-US" dirty="0" smtClean="0"/>
              <a:t>) </a:t>
            </a:r>
            <a:r>
              <a:rPr lang="en-US" b="1" dirty="0" smtClean="0"/>
              <a:t>SORTKEY (dt, loc) ;</a:t>
            </a:r>
            <a:endParaRPr lang="en-I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578866" y="4806230"/>
            <a:ext cx="4273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add a sortkey to one or more columns to physically sort data on disk.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2996238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7101" t="18889" r="5072" b="23720"/>
          <a:stretch/>
        </p:blipFill>
        <p:spPr>
          <a:xfrm>
            <a:off x="0" y="96253"/>
            <a:ext cx="12192000" cy="68064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504" y="192505"/>
            <a:ext cx="11848699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r>
              <a:rPr lang="en-US" sz="2400" b="1" dirty="0" smtClean="0"/>
              <a:t>Zone maps with Sorted data = efficient querying</a:t>
            </a:r>
          </a:p>
          <a:p>
            <a:endParaRPr lang="en-US" sz="2400" dirty="0"/>
          </a:p>
          <a:p>
            <a:r>
              <a:rPr lang="en-US" sz="2400" dirty="0" smtClean="0"/>
              <a:t>Select count(*) from test_data where dt = ‘06-09-2017’;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3121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633" y="1328287"/>
            <a:ext cx="1104017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Best Practices in terms of sort keys:</a:t>
            </a:r>
          </a:p>
          <a:p>
            <a:endParaRPr lang="en-US" dirty="0"/>
          </a:p>
          <a:p>
            <a:r>
              <a:rPr lang="en-US" dirty="0" smtClean="0"/>
              <a:t>Place the sort key on columns that are frequently filtered on placing the lowest cardinality columns first.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On most fact tables , the first sort key column should be a temporal column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Columns added to a sort key after a high-cardinality column are in-effective.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Not effective/beneficial on small tables.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Define 4/less sortkey columns , more can result in increased ingestion overheads.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With an established workload, use the following scripts to help find sort key suggestions</a:t>
            </a:r>
          </a:p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github.com/awslabs/amazon-redshift-utils/blob/master/src/AdminScripts/filter_used.sql</a:t>
            </a:r>
            <a:endParaRPr lang="en-IN" dirty="0" smtClean="0"/>
          </a:p>
          <a:p>
            <a:r>
              <a:rPr lang="en-IN" dirty="0">
                <a:hlinkClick r:id="rId3"/>
              </a:rPr>
              <a:t>https://</a:t>
            </a:r>
            <a:r>
              <a:rPr lang="en-IN" dirty="0" smtClean="0">
                <a:hlinkClick r:id="rId3"/>
              </a:rPr>
              <a:t>github.com/awslabs/amazon-redshift-utils/blob/master/src/AdminScripts/predicate_columns.sql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3465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267" y="587141"/>
            <a:ext cx="10462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Materialize Columns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5267" y="1559293"/>
            <a:ext cx="10847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make queries faster by leveraging Zonemaps on the fact tables.</a:t>
            </a:r>
          </a:p>
          <a:p>
            <a:endParaRPr lang="en-US" dirty="0"/>
          </a:p>
          <a:p>
            <a:r>
              <a:rPr lang="en-US" dirty="0" smtClean="0"/>
              <a:t>Frequently filtered and unchanging dimension values should be materialized within fact tables.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Time dimension tables don’t allow range restricted scans on fact tables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Materializing temporal values in fact tables can give significant performance gains.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smtClean="0"/>
              <a:t>Example:</a:t>
            </a:r>
          </a:p>
          <a:p>
            <a:r>
              <a:rPr lang="en-US" dirty="0" smtClean="0"/>
              <a:t>Select count(*) from </a:t>
            </a:r>
            <a:r>
              <a:rPr lang="en-US" dirty="0" err="1" smtClean="0"/>
              <a:t>fact_dd</a:t>
            </a:r>
            <a:r>
              <a:rPr lang="en-US" dirty="0" smtClean="0"/>
              <a:t> join </a:t>
            </a:r>
            <a:r>
              <a:rPr lang="en-US" dirty="0" err="1" smtClean="0"/>
              <a:t>dim_dd</a:t>
            </a:r>
            <a:r>
              <a:rPr lang="en-US" dirty="0" smtClean="0"/>
              <a:t> using (</a:t>
            </a:r>
            <a:r>
              <a:rPr lang="en-US" dirty="0" err="1" smtClean="0"/>
              <a:t>timeid</a:t>
            </a:r>
            <a:r>
              <a:rPr lang="en-US" dirty="0" smtClean="0"/>
              <a:t>) where </a:t>
            </a:r>
            <a:r>
              <a:rPr lang="en-US" dirty="0" err="1" smtClean="0"/>
              <a:t>dim_dd.ts</a:t>
            </a:r>
            <a:r>
              <a:rPr lang="en-US" dirty="0" smtClean="0"/>
              <a:t> &gt;= ‘2018-11-29’;</a:t>
            </a:r>
          </a:p>
          <a:p>
            <a:r>
              <a:rPr lang="en-US" dirty="0"/>
              <a:t>Select count(*) from </a:t>
            </a:r>
            <a:r>
              <a:rPr lang="en-US" dirty="0" err="1" smtClean="0"/>
              <a:t>fact_dd</a:t>
            </a:r>
            <a:r>
              <a:rPr lang="en-US" dirty="0" smtClean="0"/>
              <a:t> </a:t>
            </a:r>
            <a:r>
              <a:rPr lang="en-US" dirty="0"/>
              <a:t>where </a:t>
            </a:r>
            <a:r>
              <a:rPr lang="en-US" dirty="0" err="1" smtClean="0"/>
              <a:t>fact_dd.timestamp</a:t>
            </a:r>
            <a:r>
              <a:rPr lang="en-US" dirty="0" smtClean="0"/>
              <a:t> &gt;= </a:t>
            </a:r>
            <a:r>
              <a:rPr lang="en-US" dirty="0"/>
              <a:t>‘2018-11-29</a:t>
            </a:r>
            <a:r>
              <a:rPr lang="en-US" dirty="0" smtClean="0"/>
              <a:t>’;                  --faster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35267" y="4350619"/>
            <a:ext cx="1022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Taking data from dimension table , materializing it into fact table benefits from Zonemaps and reduces I/O.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1565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267" y="587141"/>
            <a:ext cx="10462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Slices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5267" y="987251"/>
            <a:ext cx="10558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Slice – In other words ‘virtual compute node’</a:t>
            </a:r>
          </a:p>
          <a:p>
            <a:r>
              <a:rPr lang="en-US" dirty="0" smtClean="0"/>
              <a:t>Unit of data partitioning that facilitates parallel query processing.</a:t>
            </a:r>
          </a:p>
          <a:p>
            <a:r>
              <a:rPr lang="en-US" dirty="0" smtClean="0"/>
              <a:t>Each compute node is initialized with n slices depending on type of nodes.</a:t>
            </a:r>
          </a:p>
          <a:p>
            <a:r>
              <a:rPr lang="en-US" dirty="0" smtClean="0"/>
              <a:t>Data i.e. table rows are distributed to slices and a slice processes its own data.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35267" y="2587690"/>
            <a:ext cx="10722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Distribution </a:t>
            </a:r>
          </a:p>
          <a:p>
            <a:r>
              <a:rPr lang="en-US" dirty="0" smtClean="0"/>
              <a:t>Distribution style is a table property which dictates how the table’s data is distributed throughout the cluster.</a:t>
            </a:r>
          </a:p>
          <a:p>
            <a:r>
              <a:rPr lang="en-US" dirty="0" smtClean="0"/>
              <a:t>Goal is to achieve data evenly for parallel processing &amp; reduce data movement during query processing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35267" y="3619099"/>
            <a:ext cx="3570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Key : Value is hashed ,same value goes to same location (slice)</a:t>
            </a:r>
            <a:endParaRPr lang="en-IN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358640" y="3619099"/>
            <a:ext cx="2792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All : Full table data goes to </a:t>
            </a:r>
          </a:p>
          <a:p>
            <a:r>
              <a:rPr lang="en-US" b="1" i="1" dirty="0" smtClean="0"/>
              <a:t>the first slice of every node.</a:t>
            </a:r>
            <a:endParaRPr lang="en-IN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8359519" y="3796099"/>
            <a:ext cx="3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Even : Round robin</a:t>
            </a:r>
            <a:endParaRPr lang="en-IN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081110" y="6375243"/>
            <a:ext cx="3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</a:rPr>
              <a:t>AUTO: Combines EVEN &amp; ALL</a:t>
            </a:r>
            <a:endParaRPr lang="en-IN" b="1" i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67000" detail="8"/>
                    </a14:imgEffect>
                  </a14:imgLayer>
                </a14:imgProps>
              </a:ext>
            </a:extLst>
          </a:blip>
          <a:srcRect l="79132" t="26322" r="3660" b="51166"/>
          <a:stretch/>
        </p:blipFill>
        <p:spPr>
          <a:xfrm>
            <a:off x="877311" y="4373509"/>
            <a:ext cx="2471686" cy="18189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67000" detail="8"/>
                    </a14:imgEffect>
                  </a14:imgLayer>
                </a14:imgProps>
              </a:ext>
            </a:extLst>
          </a:blip>
          <a:srcRect l="62742" t="48713" r="20790" b="27713"/>
          <a:stretch/>
        </p:blipFill>
        <p:spPr>
          <a:xfrm>
            <a:off x="4600006" y="4373509"/>
            <a:ext cx="2258768" cy="18189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67000" detail="8"/>
                    </a14:imgEffect>
                  </a14:imgLayer>
                </a14:imgProps>
              </a:ext>
            </a:extLst>
          </a:blip>
          <a:srcRect l="79753" t="48905" r="4540" b="28100"/>
          <a:stretch/>
        </p:blipFill>
        <p:spPr>
          <a:xfrm>
            <a:off x="8359519" y="4373508"/>
            <a:ext cx="2449652" cy="181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12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847" y="422031"/>
            <a:ext cx="541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Distribution Style “EVEN”</a:t>
            </a:r>
            <a:endParaRPr lang="en-IN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3461" t="44359" r="9295" b="28746"/>
          <a:stretch/>
        </p:blipFill>
        <p:spPr>
          <a:xfrm>
            <a:off x="1433508" y="3552092"/>
            <a:ext cx="8639908" cy="27666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031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Create table test_data (</a:t>
            </a:r>
          </a:p>
          <a:p>
            <a:r>
              <a:rPr lang="en-US" sz="2400" dirty="0"/>
              <a:t>	id int –customer_id</a:t>
            </a:r>
          </a:p>
          <a:p>
            <a:r>
              <a:rPr lang="en-US" sz="2400" dirty="0"/>
              <a:t>	,loc char(3) –location</a:t>
            </a:r>
          </a:p>
          <a:p>
            <a:r>
              <a:rPr lang="en-US" sz="2400" dirty="0"/>
              <a:t>	,dt date –date </a:t>
            </a:r>
          </a:p>
          <a:p>
            <a:r>
              <a:rPr lang="en-US" sz="2400" dirty="0" smtClean="0"/>
              <a:t>} </a:t>
            </a:r>
            <a:r>
              <a:rPr lang="en-US" sz="2400" b="1" dirty="0" smtClean="0"/>
              <a:t>DISTSTYLE EVEN;</a:t>
            </a:r>
            <a:endParaRPr lang="en-IN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36677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INTO TEST_DATA VALUES </a:t>
            </a:r>
          </a:p>
          <a:p>
            <a:r>
              <a:rPr lang="en-US" sz="2400" b="1" dirty="0" smtClean="0"/>
              <a:t>(1, ‘SFO’, ‘2023-09-01’),</a:t>
            </a:r>
          </a:p>
          <a:p>
            <a:r>
              <a:rPr lang="en-US" sz="2400" b="1" dirty="0" smtClean="0"/>
              <a:t>(2, ‘JFK’, </a:t>
            </a:r>
            <a:r>
              <a:rPr lang="en-US" sz="2400" b="1" dirty="0"/>
              <a:t>‘</a:t>
            </a:r>
            <a:r>
              <a:rPr lang="en-US" sz="2400" b="1" dirty="0" smtClean="0"/>
              <a:t>2023-09-14’),</a:t>
            </a:r>
          </a:p>
          <a:p>
            <a:r>
              <a:rPr lang="en-US" sz="2400" b="1" dirty="0" smtClean="0"/>
              <a:t>(3,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2023-04-01’),</a:t>
            </a:r>
          </a:p>
          <a:p>
            <a:r>
              <a:rPr lang="en-US" sz="2400" b="1" dirty="0" smtClean="0"/>
              <a:t>(4,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2023-05-14’);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928470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E097EA-2787-4F34-92C6-8AA80D4CE415}"/>
              </a:ext>
            </a:extLst>
          </p:cNvPr>
          <p:cNvSpPr txBox="1">
            <a:spLocks/>
          </p:cNvSpPr>
          <p:nvPr/>
        </p:nvSpPr>
        <p:spPr>
          <a:xfrm>
            <a:off x="2362759" y="4223181"/>
            <a:ext cx="8378456" cy="5721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dirty="0" smtClean="0"/>
              <a:t>AWS Redshift – Not just a Data warehousing Solution </a:t>
            </a:r>
            <a:endParaRPr lang="en-US" sz="3200" b="1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8" t="7517" r="34778" b="35917"/>
          <a:stretch/>
        </p:blipFill>
        <p:spPr>
          <a:xfrm>
            <a:off x="4824850" y="2256157"/>
            <a:ext cx="1727137" cy="185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5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847" y="422031"/>
            <a:ext cx="541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Distribution Style “KEY”</a:t>
            </a:r>
            <a:endParaRPr lang="en-IN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2031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Create table test_data (</a:t>
            </a:r>
          </a:p>
          <a:p>
            <a:r>
              <a:rPr lang="en-US" sz="2400" dirty="0"/>
              <a:t>	id int –customer_id</a:t>
            </a:r>
          </a:p>
          <a:p>
            <a:r>
              <a:rPr lang="en-US" sz="2400" dirty="0"/>
              <a:t>	,loc char(3) –location</a:t>
            </a:r>
          </a:p>
          <a:p>
            <a:r>
              <a:rPr lang="en-US" sz="2400" dirty="0"/>
              <a:t>	,dt date –date </a:t>
            </a:r>
          </a:p>
          <a:p>
            <a:r>
              <a:rPr lang="en-US" sz="2400" dirty="0" smtClean="0"/>
              <a:t>} </a:t>
            </a:r>
            <a:r>
              <a:rPr lang="en-US" sz="2400" b="1" dirty="0" smtClean="0"/>
              <a:t>DISTSTYLE KEY DISTKEY (loc);</a:t>
            </a:r>
            <a:endParaRPr lang="en-IN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36677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INTO TEST_DATA VALUES </a:t>
            </a:r>
          </a:p>
          <a:p>
            <a:r>
              <a:rPr lang="en-US" sz="2400" b="1" dirty="0" smtClean="0"/>
              <a:t>(1, ‘SFO’, ‘2023-09-01’),</a:t>
            </a:r>
          </a:p>
          <a:p>
            <a:r>
              <a:rPr lang="en-US" sz="2400" b="1" dirty="0" smtClean="0"/>
              <a:t>(2, ‘JFK’, </a:t>
            </a:r>
            <a:r>
              <a:rPr lang="en-US" sz="2400" b="1" dirty="0"/>
              <a:t>‘</a:t>
            </a:r>
            <a:r>
              <a:rPr lang="en-US" sz="2400" b="1" dirty="0" smtClean="0"/>
              <a:t>2023-09-14’),</a:t>
            </a:r>
          </a:p>
          <a:p>
            <a:r>
              <a:rPr lang="en-US" sz="2400" b="1" dirty="0" smtClean="0"/>
              <a:t>(3,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2023-04-01’),</a:t>
            </a:r>
          </a:p>
          <a:p>
            <a:r>
              <a:rPr lang="en-US" sz="2400" b="1" dirty="0" smtClean="0"/>
              <a:t>(4,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2023-05-14’);</a:t>
            </a:r>
            <a:endParaRPr lang="en-IN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3718" t="43903" r="9231" b="28975"/>
          <a:stretch/>
        </p:blipFill>
        <p:spPr>
          <a:xfrm>
            <a:off x="3006969" y="3200400"/>
            <a:ext cx="8604739" cy="27900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2031" y="4079631"/>
            <a:ext cx="2332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Poor distribution strategy and this will lead t query execution only on Node1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8766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847" y="422031"/>
            <a:ext cx="541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Distribution Style “KEY”</a:t>
            </a:r>
            <a:endParaRPr lang="en-IN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2031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Create table test_data (</a:t>
            </a:r>
          </a:p>
          <a:p>
            <a:r>
              <a:rPr lang="en-US" sz="2400" dirty="0"/>
              <a:t>	id int –customer_id</a:t>
            </a:r>
          </a:p>
          <a:p>
            <a:r>
              <a:rPr lang="en-US" sz="2400" dirty="0"/>
              <a:t>	,loc char(3) –location</a:t>
            </a:r>
          </a:p>
          <a:p>
            <a:r>
              <a:rPr lang="en-US" sz="2400" dirty="0"/>
              <a:t>	,dt date –date </a:t>
            </a:r>
          </a:p>
          <a:p>
            <a:r>
              <a:rPr lang="en-US" sz="2400" dirty="0" smtClean="0"/>
              <a:t>} </a:t>
            </a:r>
            <a:r>
              <a:rPr lang="en-US" sz="2400" b="1" dirty="0" smtClean="0"/>
              <a:t>DISTSTYLE KEY DISTKEY (id);</a:t>
            </a:r>
            <a:endParaRPr lang="en-IN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36677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INTO TEST_DATA VALUES </a:t>
            </a:r>
          </a:p>
          <a:p>
            <a:r>
              <a:rPr lang="en-US" sz="2400" b="1" dirty="0" smtClean="0"/>
              <a:t>(1, ‘SFO’, ‘2023-09-01’),</a:t>
            </a:r>
          </a:p>
          <a:p>
            <a:r>
              <a:rPr lang="en-US" sz="2400" b="1" dirty="0" smtClean="0"/>
              <a:t>(2, ‘JFK’, </a:t>
            </a:r>
            <a:r>
              <a:rPr lang="en-US" sz="2400" b="1" dirty="0"/>
              <a:t>‘</a:t>
            </a:r>
            <a:r>
              <a:rPr lang="en-US" sz="2400" b="1" dirty="0" smtClean="0"/>
              <a:t>2023-09-14’),</a:t>
            </a:r>
          </a:p>
          <a:p>
            <a:r>
              <a:rPr lang="en-US" sz="2400" b="1" dirty="0" smtClean="0"/>
              <a:t>(3,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2023-04-01’),</a:t>
            </a:r>
          </a:p>
          <a:p>
            <a:r>
              <a:rPr lang="en-US" sz="2400" b="1" dirty="0" smtClean="0"/>
              <a:t>(4,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2023-05-14’);</a:t>
            </a:r>
            <a:endParaRPr lang="en-IN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3754" t="44603" r="9542" b="29707"/>
          <a:stretch/>
        </p:blipFill>
        <p:spPr>
          <a:xfrm>
            <a:off x="1488743" y="3124085"/>
            <a:ext cx="8541100" cy="264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44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847" y="422031"/>
            <a:ext cx="541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Distribution Style “KEY”</a:t>
            </a:r>
            <a:endParaRPr lang="en-IN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2031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Create table test_data (</a:t>
            </a:r>
          </a:p>
          <a:p>
            <a:r>
              <a:rPr lang="en-US" sz="2400" dirty="0"/>
              <a:t>	id int –customer_id</a:t>
            </a:r>
          </a:p>
          <a:p>
            <a:r>
              <a:rPr lang="en-US" sz="2400" dirty="0"/>
              <a:t>	,loc char(3) –location</a:t>
            </a:r>
          </a:p>
          <a:p>
            <a:r>
              <a:rPr lang="en-US" sz="2400" dirty="0"/>
              <a:t>	,dt date –date </a:t>
            </a:r>
          </a:p>
          <a:p>
            <a:r>
              <a:rPr lang="en-US" sz="2400" dirty="0" smtClean="0"/>
              <a:t>} </a:t>
            </a:r>
            <a:r>
              <a:rPr lang="en-US" sz="2400" b="1" dirty="0" smtClean="0"/>
              <a:t>DISTSTYLE ALL ;</a:t>
            </a:r>
            <a:endParaRPr lang="en-IN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36677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INTO TEST_DATA VALUES </a:t>
            </a:r>
          </a:p>
          <a:p>
            <a:r>
              <a:rPr lang="en-US" sz="2400" b="1" dirty="0" smtClean="0"/>
              <a:t>(1, ‘SFO’, ‘2023-09-01’),</a:t>
            </a:r>
          </a:p>
          <a:p>
            <a:r>
              <a:rPr lang="en-US" sz="2400" b="1" dirty="0" smtClean="0"/>
              <a:t>(2, ‘JFK’, </a:t>
            </a:r>
            <a:r>
              <a:rPr lang="en-US" sz="2400" b="1" dirty="0"/>
              <a:t>‘</a:t>
            </a:r>
            <a:r>
              <a:rPr lang="en-US" sz="2400" b="1" dirty="0" smtClean="0"/>
              <a:t>2023-09-14’),</a:t>
            </a:r>
          </a:p>
          <a:p>
            <a:r>
              <a:rPr lang="en-US" sz="2400" b="1" dirty="0" smtClean="0"/>
              <a:t>(3,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2023-04-01’),</a:t>
            </a:r>
          </a:p>
          <a:p>
            <a:r>
              <a:rPr lang="en-US" sz="2400" b="1" dirty="0" smtClean="0"/>
              <a:t>(4,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2023-05-14’);</a:t>
            </a:r>
            <a:endParaRPr lang="en-IN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3974" t="45091" r="9488" b="29707"/>
          <a:stretch/>
        </p:blipFill>
        <p:spPr>
          <a:xfrm>
            <a:off x="3319234" y="3289830"/>
            <a:ext cx="8510955" cy="2592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5123" y="4177364"/>
            <a:ext cx="2461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Every row written to both nodes on first slice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3011767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3512" y="548640"/>
            <a:ext cx="11328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Data Distribution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00514" y="1251284"/>
            <a:ext cx="105396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DISTSTYLE KEY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Optimize ‘join’ performance between large tables by distributing columns used in the ON clause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Optimize ‘insert into select’ performance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Optimize ‘group by’ performance</a:t>
            </a:r>
          </a:p>
          <a:p>
            <a:r>
              <a:rPr lang="en-US" dirty="0" smtClean="0"/>
              <a:t>The column that is being distributed should have </a:t>
            </a:r>
          </a:p>
          <a:p>
            <a:r>
              <a:rPr lang="en-US" dirty="0"/>
              <a:t>a</a:t>
            </a:r>
            <a:r>
              <a:rPr lang="en-US" dirty="0" smtClean="0"/>
              <a:t> high cardinality and not cause row skew.</a:t>
            </a:r>
          </a:p>
          <a:p>
            <a:endParaRPr lang="en-US" dirty="0"/>
          </a:p>
          <a:p>
            <a:r>
              <a:rPr lang="en-US" b="1" dirty="0" smtClean="0"/>
              <a:t>DISTSTYLE ALL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Optimize ‘join’ performance with dimension tables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Reduces disc usage on small tables</a:t>
            </a:r>
          </a:p>
          <a:p>
            <a:r>
              <a:rPr lang="en-US" dirty="0" smtClean="0"/>
              <a:t>Small &amp; medium size tables (&lt;3 million rows)</a:t>
            </a:r>
          </a:p>
          <a:p>
            <a:endParaRPr lang="en-US" dirty="0"/>
          </a:p>
          <a:p>
            <a:r>
              <a:rPr lang="en-US" b="1" dirty="0" smtClean="0"/>
              <a:t>DISTSTYLE EVEN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If neither KEY or ALL apply</a:t>
            </a:r>
          </a:p>
          <a:p>
            <a:r>
              <a:rPr lang="en-US" dirty="0" smtClean="0"/>
              <a:t>When </a:t>
            </a:r>
            <a:r>
              <a:rPr lang="en-US" b="1" dirty="0" smtClean="0"/>
              <a:t>AUTO – </a:t>
            </a:r>
            <a:r>
              <a:rPr lang="en-US" dirty="0" smtClean="0"/>
              <a:t>combines ALL &amp; EVEN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352674" y="3773104"/>
            <a:ext cx="532277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Select diststyle, skew_rows from</a:t>
            </a:r>
          </a:p>
          <a:p>
            <a:r>
              <a:rPr lang="en-US" b="1" i="1" dirty="0" smtClean="0"/>
              <a:t>Svv_table_info where “table” = ‘test_table’;</a:t>
            </a:r>
          </a:p>
          <a:p>
            <a:endParaRPr lang="en-US" b="1" i="1" dirty="0"/>
          </a:p>
          <a:p>
            <a:r>
              <a:rPr lang="en-US" i="1" dirty="0" smtClean="0"/>
              <a:t>--look at ratio between the slice with the most and least number of rows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1408730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141" y="779647"/>
            <a:ext cx="1067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Other considerations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87141" y="1761423"/>
            <a:ext cx="112711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Redshift DC/DS instances utilizes locally attached storage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Redshift RA3 nodes utilize Managed storage.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Global commit ensures all permanent tables have blocks written to multiple locations to ensure data redundancy.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Asynchronously backup blocks to Amazon S3 , snapshots are consistent.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Snapshots are generated for every 5GB of changed data / every eight hours.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We can create snapshots manually (on-demand)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Disable backup at table level (add ‘BACKUP NO’ to table definition)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Isolation level is serializable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Two-phase commits (global and local)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Because of commit overheads, limit commits by explicitly creating transactions.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7896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6766" y="548640"/>
            <a:ext cx="10443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 Ingestion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96766" y="1365600"/>
            <a:ext cx="3040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COPY Statement</a:t>
            </a:r>
          </a:p>
          <a:p>
            <a:r>
              <a:rPr lang="en-US" dirty="0" smtClean="0"/>
              <a:t>Each Slice’s query processors can load one file at a time.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4866"/>
              </p:ext>
            </p:extLst>
          </p:nvPr>
        </p:nvGraphicFramePr>
        <p:xfrm>
          <a:off x="3881663" y="1520910"/>
          <a:ext cx="8127984" cy="350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</a:tblGrid>
              <a:tr h="35039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</a:t>
                      </a:r>
                      <a:endParaRPr lang="en-IN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900287" y="852787"/>
            <a:ext cx="409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RA3.16XL compute node</a:t>
            </a:r>
            <a:endParaRPr lang="en-IN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581696"/>
              </p:ext>
            </p:extLst>
          </p:nvPr>
        </p:nvGraphicFramePr>
        <p:xfrm>
          <a:off x="6112042" y="2425565"/>
          <a:ext cx="3243713" cy="8181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079"/>
                <a:gridCol w="863377"/>
                <a:gridCol w="1173257"/>
              </a:tblGrid>
              <a:tr h="272716">
                <a:tc>
                  <a:txBody>
                    <a:bodyPr/>
                    <a:lstStyle/>
                    <a:p>
                      <a:endParaRPr lang="en-IN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2716">
                <a:tc>
                  <a:txBody>
                    <a:bodyPr/>
                    <a:lstStyle/>
                    <a:p>
                      <a:endParaRPr lang="en-IN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800"/>
                    </a:p>
                  </a:txBody>
                  <a:tcPr/>
                </a:tc>
              </a:tr>
              <a:tr h="272716">
                <a:tc>
                  <a:txBody>
                    <a:bodyPr/>
                    <a:lstStyle/>
                    <a:p>
                      <a:endParaRPr lang="en-IN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25732" y="3275762"/>
            <a:ext cx="1979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Input file</a:t>
            </a:r>
            <a:endParaRPr lang="en-IN" sz="11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707086" y="1951264"/>
            <a:ext cx="10048" cy="337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7601" t="48315" r="8754" b="40256"/>
          <a:stretch/>
        </p:blipFill>
        <p:spPr>
          <a:xfrm>
            <a:off x="5666847" y="3852432"/>
            <a:ext cx="4324176" cy="117565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5818471" y="1951264"/>
            <a:ext cx="0" cy="1812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705473" y="1951264"/>
            <a:ext cx="0" cy="1812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45635" y="5117043"/>
            <a:ext cx="124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16 Input files</a:t>
            </a:r>
            <a:endParaRPr lang="en-IN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16247" y="2568087"/>
            <a:ext cx="49858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single file was split and stored across cluster nodes, it would be inefficient, instead, in Redshift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Number of input files should be a multiple of the number of slices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Splitting the single file into 16 input files, all slices are working to maximize ingestion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Copy scales linearly as we add more nodes.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9499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2681" y="354610"/>
            <a:ext cx="10154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Copy Statement : Considerations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12681" y="754720"/>
            <a:ext cx="101546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delimited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Pick a simple delimiter such as ‘|’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Pick a simple null character (\N)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double quotes &amp; an escape character (‘\’) for varchar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UTF-8 varchar columns take 4 bytes per char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Split files into a number that is a multiple of the total number of slices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‘select count(slices) from stv_slices;’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File sizes should be 1mb to 1gb after GZIP compression.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With ‘copy’ turn off automatic compression – COMUPDATE OFF</a:t>
            </a:r>
          </a:p>
          <a:p>
            <a:r>
              <a:rPr lang="en-US" dirty="0"/>
              <a:t>When copying a large number of rows (&gt; 100s of millions) consider using ALTER TABLE APPEND instead of INSERT INTO SELECT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555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2384" y="633743"/>
            <a:ext cx="5214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Vacuum in Redshift</a:t>
            </a:r>
            <a:endParaRPr lang="en-IN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57" t="21927" r="986" b="34989"/>
          <a:stretch/>
        </p:blipFill>
        <p:spPr>
          <a:xfrm>
            <a:off x="221532" y="1135979"/>
            <a:ext cx="11812555" cy="29254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2139" y="4061403"/>
            <a:ext cx="11190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Vacuum process reclaims space &amp; sorts the data to improve your query performances.</a:t>
            </a:r>
          </a:p>
          <a:p>
            <a:r>
              <a:rPr lang="en-US" dirty="0" smtClean="0"/>
              <a:t>When we delete or update rows in redshift, data is not removed or replaced immediately, it is marked as deleted until next vacuum operation.</a:t>
            </a:r>
          </a:p>
          <a:p>
            <a:r>
              <a:rPr lang="en-US" dirty="0" smtClean="0"/>
              <a:t>The corresponding XID (i.e. transaction id) is stored in the hidden </a:t>
            </a:r>
            <a:r>
              <a:rPr lang="en-US" dirty="0"/>
              <a:t>column ‘DELETE_XID</a:t>
            </a:r>
            <a:r>
              <a:rPr lang="en-US" dirty="0" smtClean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19476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27768" y="734663"/>
            <a:ext cx="51146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 smtClean="0"/>
              <a:t>(AUTO) VACUUM</a:t>
            </a:r>
          </a:p>
          <a:p>
            <a:endParaRPr lang="en-US" dirty="0" smtClean="0"/>
          </a:p>
          <a:p>
            <a:r>
              <a:rPr lang="en-US" dirty="0" smtClean="0"/>
              <a:t>The Vacuum process can run manually or automatically in background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Will remove rows that are marked as deleted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Will globally sort tables</a:t>
            </a:r>
          </a:p>
          <a:p>
            <a:r>
              <a:rPr lang="en-US" dirty="0"/>
              <a:t>	</a:t>
            </a:r>
            <a:r>
              <a:rPr lang="en-US" dirty="0" smtClean="0"/>
              <a:t>- for tables with a sort key , ingestion 	operations will locally sort new data and 	write it to unsorted region.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Should be run only when necessary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For majority of workloads AUTO VACUUM DELETE will reclaim space &amp; AUTO TABLE SORT will sort the needed portions of the table.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Use VACUUM BOOST at off peak times (block deletes), which is as quick as ‘Deep Copy’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77" t="22381" r="56343" b="12313"/>
          <a:stretch/>
        </p:blipFill>
        <p:spPr>
          <a:xfrm>
            <a:off x="475859" y="701786"/>
            <a:ext cx="5495731" cy="48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17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37" t="23923" r="18027" b="16938"/>
          <a:stretch/>
        </p:blipFill>
        <p:spPr>
          <a:xfrm>
            <a:off x="457199" y="1185546"/>
            <a:ext cx="10413178" cy="43661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199" y="531844"/>
            <a:ext cx="4889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Deep Copy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34021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0042" y="2868328"/>
            <a:ext cx="524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Architecture Deep Dive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969850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2964" y="2820202"/>
            <a:ext cx="5881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Understanding AWS Redshift Serverless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113426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2013" y="818199"/>
            <a:ext cx="1104017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/>
              <a:t>Amazon Redshift Serverless </a:t>
            </a:r>
            <a:endParaRPr lang="en-IN" sz="2000" b="1" dirty="0" smtClean="0"/>
          </a:p>
          <a:p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 smtClean="0"/>
              <a:t>allows </a:t>
            </a:r>
            <a:r>
              <a:rPr lang="en-IN" sz="2000" dirty="0"/>
              <a:t>you to run and scale analytics without </a:t>
            </a:r>
            <a:r>
              <a:rPr lang="en-IN" sz="2000" dirty="0" smtClean="0"/>
              <a:t>provisioning and managing clusters</a:t>
            </a:r>
            <a:r>
              <a:rPr lang="en-IN" sz="2000" dirty="0"/>
              <a:t>. </a:t>
            </a:r>
            <a:endParaRPr lang="en-I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offers </a:t>
            </a:r>
            <a:r>
              <a:rPr lang="en-US" sz="2000" dirty="0"/>
              <a:t>flexibility to support a diverse set of workloads of varying complexity, starting at a low </a:t>
            </a:r>
            <a:r>
              <a:rPr lang="en-US" sz="2000" dirty="0" smtClean="0"/>
              <a:t>price.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measures </a:t>
            </a:r>
            <a:r>
              <a:rPr lang="en-US" sz="2000" dirty="0"/>
              <a:t>data warehouse capacity in </a:t>
            </a:r>
            <a:r>
              <a:rPr lang="en-US" sz="2000" b="1" dirty="0"/>
              <a:t>RPU</a:t>
            </a:r>
            <a:r>
              <a:rPr lang="en-US" sz="2000" dirty="0"/>
              <a:t> </a:t>
            </a:r>
            <a:r>
              <a:rPr lang="en-US" sz="2000" dirty="0" smtClean="0"/>
              <a:t>(Redshift Processing Units) and </a:t>
            </a:r>
            <a:r>
              <a:rPr lang="en-US" sz="2000" dirty="0"/>
              <a:t>you pay only for the duration of </a:t>
            </a:r>
            <a:r>
              <a:rPr lang="en-US" sz="2000" dirty="0" smtClean="0"/>
              <a:t>workloads you </a:t>
            </a:r>
            <a:r>
              <a:rPr lang="en-US" sz="2000" dirty="0"/>
              <a:t>run in RPU-hours on a per-second basis. 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Earlier the minimum base capacity required to run serverless </a:t>
            </a:r>
            <a:r>
              <a:rPr lang="en-US" sz="2000" dirty="0" smtClean="0"/>
              <a:t>was : </a:t>
            </a:r>
            <a:r>
              <a:rPr lang="en-US" sz="2000" dirty="0"/>
              <a:t>32 RPU. 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New lowered base capacity  : 8 </a:t>
            </a:r>
            <a:r>
              <a:rPr lang="en-US" sz="2000" dirty="0" smtClean="0"/>
              <a:t>RPU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Incrementing &amp; decrementing </a:t>
            </a:r>
            <a:r>
              <a:rPr lang="en-US" sz="2000" dirty="0"/>
              <a:t>with 8 RPUs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1843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2644" y="712269"/>
            <a:ext cx="10626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Under the hood</a:t>
            </a:r>
            <a:endParaRPr lang="en-IN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702644" y="1568969"/>
            <a:ext cx="103664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new AI-driven scaling and optimization technology </a:t>
            </a:r>
            <a:r>
              <a:rPr lang="en-IN" dirty="0" smtClean="0"/>
              <a:t>enables </a:t>
            </a:r>
            <a:r>
              <a:rPr lang="en-IN" dirty="0"/>
              <a:t>Amazon Redshift Serverless to automatically and proactively provision and scale data warehouse capacity, delivering fast </a:t>
            </a:r>
            <a:r>
              <a:rPr lang="en-IN" dirty="0" smtClean="0"/>
              <a:t>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</a:t>
            </a:r>
            <a:r>
              <a:rPr lang="en-IN" dirty="0"/>
              <a:t>system uses AI techniques to learn customer workload patterns across key dimensions, such as concurrent queries, query complexity, influx of data volume, and ETL patterns. 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It </a:t>
            </a:r>
            <a:r>
              <a:rPr lang="en-IN" dirty="0"/>
              <a:t>then continually adjusts resources throughout the day and applies tailored performance optimizations. These holistic and AI-enhanced techniques provide the best optimization for a given workload. 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We can </a:t>
            </a:r>
            <a:r>
              <a:rPr lang="en-IN" dirty="0"/>
              <a:t>set a desired price-performance target, and </a:t>
            </a:r>
            <a:r>
              <a:rPr lang="en-IN" dirty="0" smtClean="0"/>
              <a:t>it automatically </a:t>
            </a:r>
            <a:r>
              <a:rPr lang="en-IN" dirty="0"/>
              <a:t>scales to meet </a:t>
            </a:r>
            <a:r>
              <a:rPr lang="en-IN" dirty="0" smtClean="0"/>
              <a:t>them. 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814686" y="4937760"/>
            <a:ext cx="451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More on this later..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339182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141" y="616017"/>
            <a:ext cx="1103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Workload Management (WLM)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1520" y="1386038"/>
            <a:ext cx="61986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Allows for resource separation of different query workloads.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Prioritizing important queries.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Throttle down or abort less important queries.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Control concurrent number of executing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Divide cluster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 query timeouts to abort long running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5691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7891" y="385011"/>
            <a:ext cx="998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Understanding WLM Attributes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67891" y="1029903"/>
            <a:ext cx="77387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Queues </a:t>
            </a:r>
            <a:r>
              <a:rPr lang="en-US" dirty="0" smtClean="0"/>
              <a:t>are assigned a percentage of cluster memory</a:t>
            </a:r>
          </a:p>
          <a:p>
            <a:r>
              <a:rPr lang="en-US" b="1" dirty="0" smtClean="0"/>
              <a:t>	SQL queries </a:t>
            </a:r>
            <a:r>
              <a:rPr lang="en-US" dirty="0" smtClean="0"/>
              <a:t>execute in queue based on </a:t>
            </a:r>
          </a:p>
          <a:p>
            <a:pPr marL="742950" lvl="1" indent="-285750">
              <a:buFontTx/>
              <a:buChar char="-"/>
            </a:pPr>
            <a:r>
              <a:rPr lang="en-US" b="1" dirty="0" smtClean="0"/>
              <a:t>User group </a:t>
            </a:r>
            <a:r>
              <a:rPr lang="en-US" dirty="0" smtClean="0"/>
              <a:t>(groups to which users belong to)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Query group – session level variable</a:t>
            </a:r>
          </a:p>
          <a:p>
            <a:pPr lvl="1"/>
            <a:endParaRPr lang="en-US" dirty="0" smtClean="0"/>
          </a:p>
          <a:p>
            <a:endParaRPr lang="en-IN" b="1" dirty="0"/>
          </a:p>
        </p:txBody>
      </p:sp>
      <p:sp>
        <p:nvSpPr>
          <p:cNvPr id="4" name="Rectangle 3"/>
          <p:cNvSpPr/>
          <p:nvPr/>
        </p:nvSpPr>
        <p:spPr>
          <a:xfrm>
            <a:off x="567891" y="2511202"/>
            <a:ext cx="107899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Query slots (for concurrency)</a:t>
            </a:r>
          </a:p>
          <a:p>
            <a:r>
              <a:rPr lang="en-US" dirty="0" smtClean="0"/>
              <a:t>Division of memory within a WLM queue is correlated with number of concurrent running queries</a:t>
            </a:r>
          </a:p>
          <a:p>
            <a:r>
              <a:rPr lang="en-US" dirty="0" smtClean="0"/>
              <a:t>WLM_QUERY_SLOT_COUNT  is  a session level variable.</a:t>
            </a:r>
          </a:p>
          <a:p>
            <a:r>
              <a:rPr lang="en-US" dirty="0" smtClean="0"/>
              <a:t>Note** increase it for memory intensive operations such as COPY, VACUUM etc.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7891" y="3988530"/>
            <a:ext cx="107899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SQA – Short query acceleration</a:t>
            </a:r>
          </a:p>
          <a:p>
            <a:r>
              <a:rPr lang="en-US" dirty="0" smtClean="0"/>
              <a:t>Automatically detect short running queries and run them within the short query queue if queuing occurs.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Concurrency scaling</a:t>
            </a:r>
          </a:p>
          <a:p>
            <a:r>
              <a:rPr lang="en-US" dirty="0" smtClean="0"/>
              <a:t>When queues are full, queries are routed to transient Redshift clusters.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0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73000" detail="9"/>
                    </a14:imgEffect>
                  </a14:imgLayer>
                </a14:imgProps>
              </a:ext>
            </a:extLst>
          </a:blip>
          <a:srcRect l="38095" t="35128" r="26026" b="29902"/>
          <a:stretch/>
        </p:blipFill>
        <p:spPr>
          <a:xfrm>
            <a:off x="256708" y="1540252"/>
            <a:ext cx="6184286" cy="3927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2762" y="567891"/>
            <a:ext cx="11001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Concurrency scaling : </a:t>
            </a:r>
            <a:r>
              <a:rPr lang="en-US" dirty="0" smtClean="0"/>
              <a:t>Redshift automatically adds transient clusters, in seconds, to serve sudden spike in concurrent requests with consistently fast performance.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737684" y="3185962"/>
            <a:ext cx="5274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For every 24 hours, our main cluster runs, we accrue a 1-hour credit for concurrency scaling. This means it is free for &lt; 97% of customers.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259339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385" y="1501541"/>
            <a:ext cx="106359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Concurrency Scaling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queries hit leader node, user sees less wait for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When queries in WLM queue start queuing up, Redshift routes them to new cluster, enabling Concurrency scaling automatically. Internally redshift takes an incremental automatic snapshot  and pushes it to S3.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Redshift spins up a new transient cluster, processes waiting queries and automatically shuts down the concurrency scaling/transient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 more queries are submitted, it can spin more of these transient clusters.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0840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0909" y="2868328"/>
            <a:ext cx="5053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Monitoring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302363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2902" y="2444817"/>
            <a:ext cx="8046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Query Monitoring</a:t>
            </a:r>
          </a:p>
          <a:p>
            <a:r>
              <a:rPr lang="en-US" sz="2000" dirty="0" smtClean="0"/>
              <a:t>CloudWatch for Monitoring</a:t>
            </a:r>
          </a:p>
          <a:p>
            <a:r>
              <a:rPr lang="en-US" sz="2000" dirty="0" smtClean="0"/>
              <a:t>--for logs in S3</a:t>
            </a:r>
          </a:p>
          <a:p>
            <a:r>
              <a:rPr lang="en-US" sz="2000" dirty="0" smtClean="0"/>
              <a:t>--for log events in CloudWatch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64971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2160" t="4944" r="4873" b="5287"/>
          <a:stretch/>
        </p:blipFill>
        <p:spPr>
          <a:xfrm>
            <a:off x="924024" y="128854"/>
            <a:ext cx="10145135" cy="61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3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3000" detail="9"/>
                    </a14:imgEffect>
                  </a14:imgLayer>
                </a14:imgProps>
              </a:ext>
            </a:extLst>
          </a:blip>
          <a:srcRect l="39601" t="29324" r="23008" b="33768"/>
          <a:stretch/>
        </p:blipFill>
        <p:spPr>
          <a:xfrm>
            <a:off x="334265" y="1438896"/>
            <a:ext cx="6306850" cy="35017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37685" y="2319689"/>
            <a:ext cx="52938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Backend was re-written to be columnar.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Storage engine is not like Postgres.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Based on MPP, thus can scale upto and more than 128 compute nodes i.e. 8.2 PB of storage.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Includes various OLAP, ML, windowing, approximation &amp; geospatial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095" t="39915" r="12949" b="17302"/>
          <a:stretch/>
        </p:blipFill>
        <p:spPr>
          <a:xfrm>
            <a:off x="298383" y="1153406"/>
            <a:ext cx="10792882" cy="35120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3512" y="539015"/>
            <a:ext cx="598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CloudWatch Metrics &amp; Namespaces</a:t>
            </a:r>
            <a:endParaRPr lang="en-IN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98383" y="4976261"/>
            <a:ext cx="1142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Metric : A time-ordered set of data points published to CloudWatch. (region specific)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3746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403" t="22137" r="10367" b="45064"/>
          <a:stretch/>
        </p:blipFill>
        <p:spPr>
          <a:xfrm>
            <a:off x="1087654" y="148471"/>
            <a:ext cx="8993592" cy="20942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041" t="23017" r="5201" b="30194"/>
          <a:stretch/>
        </p:blipFill>
        <p:spPr>
          <a:xfrm>
            <a:off x="251980" y="3176337"/>
            <a:ext cx="11192457" cy="32102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980" y="2509456"/>
            <a:ext cx="1016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From CloudWatch &gt; All Metrics &gt; (ns) redshift &gt; view automatic dashboard 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404333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205" t="23309" r="3168" b="17496"/>
          <a:stretch/>
        </p:blipFill>
        <p:spPr>
          <a:xfrm>
            <a:off x="86626" y="1371316"/>
            <a:ext cx="11637155" cy="41385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882" y="356135"/>
            <a:ext cx="9105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For any widget (option) , we can look in metrics / logs</a:t>
            </a:r>
          </a:p>
          <a:p>
            <a:r>
              <a:rPr lang="en-US" sz="2000" b="1" dirty="0" smtClean="0"/>
              <a:t>CPUUtilization Average &gt; looking in metrics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527141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20203" y="2695074"/>
            <a:ext cx="5727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Working with WLM</a:t>
            </a:r>
          </a:p>
          <a:p>
            <a:r>
              <a:rPr lang="en-US" sz="2400" dirty="0" smtClean="0"/>
              <a:t>-- Working with custom parameter group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45012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8897" y="625642"/>
            <a:ext cx="4600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System Tables</a:t>
            </a:r>
            <a:endParaRPr lang="en-I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98897" y="1212783"/>
            <a:ext cx="1044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Redshift contains system tables and views that have information about system functioning.</a:t>
            </a: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683371"/>
              </p:ext>
            </p:extLst>
          </p:nvPr>
        </p:nvGraphicFramePr>
        <p:xfrm>
          <a:off x="798897" y="1711069"/>
          <a:ext cx="8128000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543"/>
                <a:gridCol w="6549457"/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SVV_* views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 information about database objects with references to transient STV tables.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SYS_* views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used to monitor query and workload usage for provisioned clusters and serverless workgroups.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STL_* views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generated from logs that have been persisted to disk to provide a history of the system.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STV_ * tables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virtual system tables that contain snapshots of the current system data. They are based on transient in-memory data and are not persisted to disk-based logs or regular tables.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SVCS_* views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provide details about queries on both the main and concurrency scaling clusters.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SVL_* views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provide details about queries on main clusters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041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633" y="1013709"/>
            <a:ext cx="1040544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/>
              <a:t>Filtering system-generated </a:t>
            </a:r>
            <a:r>
              <a:rPr lang="en-IN" sz="2000" b="1" dirty="0" smtClean="0"/>
              <a:t>queries</a:t>
            </a:r>
          </a:p>
          <a:p>
            <a:endParaRPr lang="en-I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query-related system tables and views, such as SVL_QUERY_SUMMARY, SVL_QLOG, and others, usually contain a large number of automatically generated statements that Amazon Redshift uses to monitor the status of the database. 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These </a:t>
            </a:r>
            <a:r>
              <a:rPr lang="en-IN" dirty="0"/>
              <a:t>system-generated queries are visible to a </a:t>
            </a:r>
            <a:r>
              <a:rPr lang="en-IN" dirty="0" err="1" smtClean="0"/>
              <a:t>superuser</a:t>
            </a:r>
            <a:r>
              <a:rPr lang="en-IN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To </a:t>
            </a:r>
            <a:r>
              <a:rPr lang="en-IN" dirty="0"/>
              <a:t>filter them out when selecting from a system table or system view that uses the </a:t>
            </a:r>
            <a:r>
              <a:rPr lang="en-IN" dirty="0" err="1"/>
              <a:t>userid</a:t>
            </a:r>
            <a:r>
              <a:rPr lang="en-IN" dirty="0"/>
              <a:t> column, add the condition </a:t>
            </a:r>
            <a:r>
              <a:rPr lang="en-IN" dirty="0" err="1"/>
              <a:t>userid</a:t>
            </a:r>
            <a:r>
              <a:rPr lang="en-IN" dirty="0"/>
              <a:t> &gt; 1 to the WHERE clause.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 select * from </a:t>
            </a:r>
            <a:r>
              <a:rPr lang="en-US" dirty="0" err="1"/>
              <a:t>svl_query_summary</a:t>
            </a:r>
            <a:r>
              <a:rPr lang="en-US" dirty="0"/>
              <a:t> where </a:t>
            </a:r>
            <a:r>
              <a:rPr lang="en-US" dirty="0" err="1"/>
              <a:t>userid</a:t>
            </a:r>
            <a:r>
              <a:rPr lang="en-US" dirty="0"/>
              <a:t> &gt;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3294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2464" y="2879003"/>
            <a:ext cx="698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Refer &amp; Query System Tables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40952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906" y="2897108"/>
            <a:ext cx="6219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brief on auto/manual snapshots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71493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591" y="979901"/>
            <a:ext cx="3416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References/ Good links</a:t>
            </a:r>
            <a:endParaRPr lang="en-IN" b="1" dirty="0"/>
          </a:p>
        </p:txBody>
      </p:sp>
      <p:sp>
        <p:nvSpPr>
          <p:cNvPr id="3" name="Rectangle 2"/>
          <p:cNvSpPr/>
          <p:nvPr/>
        </p:nvSpPr>
        <p:spPr>
          <a:xfrm>
            <a:off x="774591" y="1488135"/>
            <a:ext cx="105300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https://aws.amazon.com/blogs/big-data/amazon-redshift-engineerings-advanced-table-design-playbook-preamble-prerequisites-and-prioritization</a:t>
            </a:r>
            <a:r>
              <a:rPr lang="en-IN" dirty="0" smtClean="0">
                <a:hlinkClick r:id="rId2"/>
              </a:rPr>
              <a:t>/</a:t>
            </a:r>
            <a:endParaRPr lang="en-IN" dirty="0" smtClean="0"/>
          </a:p>
          <a:p>
            <a:r>
              <a:rPr lang="en-IN" dirty="0" smtClean="0">
                <a:hlinkClick r:id="rId3"/>
              </a:rPr>
              <a:t>https</a:t>
            </a:r>
            <a:r>
              <a:rPr lang="en-IN" dirty="0">
                <a:hlinkClick r:id="rId3"/>
              </a:rPr>
              <a:t>://aws.amazon.com/blogs/big-data/amazon-redshift-engineerings-advanced-table-design-playbook-distribution-styles-and-distribution-keys</a:t>
            </a:r>
            <a:r>
              <a:rPr lang="en-IN" dirty="0" smtClean="0">
                <a:hlinkClick r:id="rId3"/>
              </a:rPr>
              <a:t>/</a:t>
            </a:r>
            <a:endParaRPr lang="en-IN" dirty="0" smtClean="0"/>
          </a:p>
          <a:p>
            <a:r>
              <a:rPr lang="en-IN" dirty="0" smtClean="0">
                <a:hlinkClick r:id="rId4"/>
              </a:rPr>
              <a:t>https</a:t>
            </a:r>
            <a:r>
              <a:rPr lang="en-IN" dirty="0">
                <a:hlinkClick r:id="rId4"/>
              </a:rPr>
              <a:t>://</a:t>
            </a:r>
            <a:r>
              <a:rPr lang="en-IN" dirty="0" smtClean="0">
                <a:hlinkClick r:id="rId4"/>
              </a:rPr>
              <a:t>repost.aws/knowledge-center/prevent-locks-blocking-queries-redshift</a:t>
            </a:r>
            <a:endParaRPr lang="en-IN" dirty="0" smtClean="0"/>
          </a:p>
          <a:p>
            <a:r>
              <a:rPr lang="en-IN" dirty="0">
                <a:hlinkClick r:id="rId5"/>
              </a:rPr>
              <a:t>https://</a:t>
            </a:r>
            <a:r>
              <a:rPr lang="en-IN" dirty="0" smtClean="0">
                <a:hlinkClick r:id="rId5"/>
              </a:rPr>
              <a:t>github.com/awslabs/amazon-redshift-utils/tree/master/src/AnalyzeVacuumUtility</a:t>
            </a:r>
            <a:endParaRPr lang="en-IN" dirty="0" smtClean="0"/>
          </a:p>
          <a:p>
            <a:r>
              <a:rPr lang="en-IN" dirty="0">
                <a:hlinkClick r:id="rId6"/>
              </a:rPr>
              <a:t>https://</a:t>
            </a:r>
            <a:r>
              <a:rPr lang="en-IN" dirty="0" smtClean="0">
                <a:hlinkClick r:id="rId6"/>
              </a:rPr>
              <a:t>repost.aws/search/knowledge-center?globalSearch=redshift</a:t>
            </a:r>
            <a:endParaRPr lang="en-IN" dirty="0" smtClean="0"/>
          </a:p>
          <a:p>
            <a:r>
              <a:rPr lang="en-IN" dirty="0">
                <a:hlinkClick r:id="rId7"/>
              </a:rPr>
              <a:t>https://github.com/awslabs/amazon-redshift-utils/blob/master/src/AnalyzeVacuumUtility/README.md</a:t>
            </a:r>
            <a:endParaRPr lang="en-IN" dirty="0"/>
          </a:p>
          <a:p>
            <a:r>
              <a:rPr lang="en-IN" dirty="0">
                <a:hlinkClick r:id="rId8"/>
              </a:rPr>
              <a:t>https://</a:t>
            </a:r>
            <a:r>
              <a:rPr lang="en-IN" dirty="0" smtClean="0">
                <a:hlinkClick r:id="rId8"/>
              </a:rPr>
              <a:t>repost.aws/knowledge-center/redshift-vacuum-reclaim-disk-space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8226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6884" t="18309" r="2845" b="22368"/>
          <a:stretch/>
        </p:blipFill>
        <p:spPr>
          <a:xfrm>
            <a:off x="0" y="129941"/>
            <a:ext cx="12192000" cy="6728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7482" y="2358189"/>
            <a:ext cx="4321743" cy="280076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250 + Features and enhancements in past years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27100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514" y="596766"/>
            <a:ext cx="1090542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SQL Clients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SQL endpoint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JDBC/ODBC drivers supplied by AWS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For others such as dot net, R, Python, Ruby etc. use open source Postgres driver.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Leader Node (query coordinator)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Stores metadata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Coordinates parallel SQL processing &amp; takes care of final steps in Queries.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Compute Nodes (2-128 or more compute nodes)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Local, columnar storage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Executes queries in parallel though following locality reference principle.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Load, Unload, Backup, Restore</a:t>
            </a:r>
          </a:p>
          <a:p>
            <a:endParaRPr lang="en-US" dirty="0"/>
          </a:p>
          <a:p>
            <a:r>
              <a:rPr lang="en-US" dirty="0" smtClean="0"/>
              <a:t>Amazon RS Spectrum Nodes ( a layer of compute that exists between compute nodes and S3 which is provisioned dynamically at query time)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Execute queries directly against S3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It allows you to expose the data in S3 into redshift as an external table &amp; then query it or join it with a table in redshift.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2353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detail="9"/>
                    </a14:imgEffect>
                  </a14:imgLayer>
                </a14:imgProps>
              </a:ext>
            </a:extLst>
          </a:blip>
          <a:srcRect l="62210" t="25749" r="3116" b="24299"/>
          <a:stretch/>
        </p:blipFill>
        <p:spPr>
          <a:xfrm>
            <a:off x="89765" y="106505"/>
            <a:ext cx="5522491" cy="44751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detail="10"/>
                    </a14:imgEffect>
                  </a14:imgLayer>
                </a14:imgProps>
              </a:ext>
            </a:extLst>
          </a:blip>
          <a:srcRect l="63732" t="25362" r="5453" b="29613"/>
          <a:stretch/>
        </p:blipFill>
        <p:spPr>
          <a:xfrm>
            <a:off x="6641432" y="145852"/>
            <a:ext cx="5426034" cy="445949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426594" y="4774131"/>
            <a:ext cx="5111014" cy="96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41432" y="4876386"/>
            <a:ext cx="5143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With new feature: Managed storage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Pay separately for storage &amp; compute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Large high-speed SSD backed cache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Automatic scaling upto 64TB/instance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Supports upto 8.2 PB of cluster storage.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31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73000" detail="9"/>
                    </a14:imgEffect>
                  </a14:imgLayer>
                </a14:imgProps>
              </a:ext>
            </a:extLst>
          </a:blip>
          <a:srcRect l="37699" t="29614" r="35507" b="23913"/>
          <a:stretch/>
        </p:blipFill>
        <p:spPr>
          <a:xfrm>
            <a:off x="151188" y="940909"/>
            <a:ext cx="4899993" cy="47807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0632" y="346509"/>
            <a:ext cx="855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AQUA (Advanced Query Accelerator) </a:t>
            </a:r>
            <a:endParaRPr lang="en-IN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457524" y="1832372"/>
            <a:ext cx="63911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New-distributed &amp; hardware-accelerated processing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Limits the amount of data movement across notes &amp;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AQUA makes Redshift 10 times faster than any other cloud data warehouse without any extra cost.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AQUA nodes contain custom AWS-designed analytics processors to make operations (compression, encryption, filtering, aggregation etc.) faster than traditional CPUs.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Available with RA3.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2353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0652" y="2974206"/>
            <a:ext cx="899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Understanding data storage, design optimizations &amp; considerations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55961101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</TotalTime>
  <Words>2673</Words>
  <Application>Microsoft Office PowerPoint</Application>
  <PresentationFormat>Widescreen</PresentationFormat>
  <Paragraphs>438</Paragraphs>
  <Slides>48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Wingdings</vt:lpstr>
      <vt:lpstr>RetrospectVTI</vt:lpstr>
      <vt:lpstr>AWS Redshift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Nifi</dc:title>
  <dc:creator>ajay singhal</dc:creator>
  <cp:lastModifiedBy>Ajay</cp:lastModifiedBy>
  <cp:revision>354</cp:revision>
  <dcterms:created xsi:type="dcterms:W3CDTF">2019-07-29T19:20:09Z</dcterms:created>
  <dcterms:modified xsi:type="dcterms:W3CDTF">2024-03-22T08:58:04Z</dcterms:modified>
</cp:coreProperties>
</file>